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M PLUS Rounded 1c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MPLUSRounded1c-bold.fntdata"/><Relationship Id="rId6" Type="http://schemas.openxmlformats.org/officeDocument/2006/relationships/slide" Target="slides/slide1.xml"/><Relationship Id="rId18" Type="http://schemas.openxmlformats.org/officeDocument/2006/relationships/font" Target="fonts/MPLUSRounded1c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ac9789c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ac9789c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0f3ea42b1c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0f3ea42b1c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0f3ea42b1c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0f3ea42b1c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0f3ea42b1c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0f3ea42b1c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a02cc0d4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0a02cc0d4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01688fb6ae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01688fb6ae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01688fb6ae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01688fb6ae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01688fb6ae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01688fb6ae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0f3ea42b1c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0f3ea42b1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0f3ea42b1c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0f3ea42b1c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0f3ea42b1c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0f3ea42b1c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0f3ea42b1c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0f3ea42b1c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 PLUS Rounded 1c"/>
              <a:buChar char="●"/>
              <a:defRPr sz="3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 PLUS Rounded 1c"/>
              <a:buChar char="○"/>
              <a:defRPr sz="2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 PLUS Rounded 1c"/>
              <a:buChar char="■"/>
              <a:defRPr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 PLUS Rounded 1c"/>
              <a:buChar char="●"/>
              <a:defRPr sz="2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 PLUS Rounded 1c"/>
              <a:buChar char="○"/>
              <a:defRPr sz="20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 PLUS Rounded 1c"/>
              <a:buChar char="■"/>
              <a:defRPr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 PLUS Rounded 1c"/>
              <a:buChar char="●"/>
              <a:defRPr sz="16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○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■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１年</a:t>
            </a:r>
            <a:r>
              <a:rPr lang="ja"/>
              <a:t>ＬＣ情報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後期④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入れ子型の条件分岐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119300" y="3626725"/>
            <a:ext cx="6905400" cy="12930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今回の授業の.ipynbファイルをダウンロードし、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Googleコラボにアップロードしましょう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（手順は第１回か第２回のスライド参照）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4.2 論理演算子を使った条件処理</a:t>
            </a:r>
            <a:endParaRPr/>
          </a:p>
        </p:txBody>
      </p:sp>
      <p:sp>
        <p:nvSpPr>
          <p:cNvPr id="215" name="Google Shape;215;p22"/>
          <p:cNvSpPr txBox="1"/>
          <p:nvPr/>
        </p:nvSpPr>
        <p:spPr>
          <a:xfrm>
            <a:off x="223525" y="967100"/>
            <a:ext cx="6036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問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２：テスト結果の判定（例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の改造版）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6" name="Google Shape;216;p22"/>
          <p:cNvSpPr txBox="1"/>
          <p:nvPr/>
        </p:nvSpPr>
        <p:spPr>
          <a:xfrm>
            <a:off x="580200" y="1521200"/>
            <a:ext cx="8281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数学と英語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の少なくとも片方が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４０点以上なら合格と判定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17" name="Google Shape;2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2500" y="2075300"/>
            <a:ext cx="5005150" cy="232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2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514100" y="3094475"/>
            <a:ext cx="2982800" cy="30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例１と例２の比較</a:t>
            </a:r>
            <a:endParaRPr/>
          </a:p>
        </p:txBody>
      </p:sp>
      <p:pic>
        <p:nvPicPr>
          <p:cNvPr id="224" name="Google Shape;2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725" y="1684475"/>
            <a:ext cx="4665400" cy="321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8275" y="1684475"/>
            <a:ext cx="3810950" cy="1789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3"/>
          <p:cNvSpPr txBox="1"/>
          <p:nvPr/>
        </p:nvSpPr>
        <p:spPr>
          <a:xfrm>
            <a:off x="223525" y="981800"/>
            <a:ext cx="849300" cy="554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例１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7" name="Google Shape;227;p23"/>
          <p:cNvSpPr txBox="1"/>
          <p:nvPr/>
        </p:nvSpPr>
        <p:spPr>
          <a:xfrm>
            <a:off x="5112075" y="981800"/>
            <a:ext cx="849300" cy="554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8" name="Google Shape;228;p23"/>
          <p:cNvSpPr txBox="1"/>
          <p:nvPr/>
        </p:nvSpPr>
        <p:spPr>
          <a:xfrm>
            <a:off x="1072825" y="981800"/>
            <a:ext cx="3892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長いけど細かい判定が可能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9" name="Google Shape;229;p23"/>
          <p:cNvSpPr txBox="1"/>
          <p:nvPr/>
        </p:nvSpPr>
        <p:spPr>
          <a:xfrm>
            <a:off x="5147650" y="3473975"/>
            <a:ext cx="3684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短くて済むが、ざっくり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とした判定しかできない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30" name="Google Shape;230;p23"/>
          <p:cNvCxnSpPr/>
          <p:nvPr/>
        </p:nvCxnSpPr>
        <p:spPr>
          <a:xfrm>
            <a:off x="5008525" y="972650"/>
            <a:ext cx="0" cy="3923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発展のヒント</a:t>
            </a:r>
            <a:endParaRPr/>
          </a:p>
        </p:txBody>
      </p:sp>
      <p:sp>
        <p:nvSpPr>
          <p:cNvPr id="236" name="Google Shape;236;p24"/>
          <p:cNvSpPr txBox="1"/>
          <p:nvPr/>
        </p:nvSpPr>
        <p:spPr>
          <a:xfrm>
            <a:off x="241225" y="929150"/>
            <a:ext cx="8840700" cy="41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 PLUS Rounded 1c"/>
              <a:buChar char="●"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発展１</a:t>
            </a:r>
            <a:b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「～以下(&lt;=)」「～未満(&lt;)」を判定 → 小さい数値から判定</a:t>
            </a:r>
            <a:b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問１と同じような構成（問１を長く深くした感じ）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 PLUS Rounded 1c"/>
              <a:buChar char="●"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発展２</a:t>
            </a:r>
            <a:b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(例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)のプログラムと構成は同じ</a:t>
            </a:r>
            <a:b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(and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やorは3つ以上つなげられる）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 PLUS Rounded 1c"/>
              <a:buChar char="●"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発展３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（難）</a:t>
            </a:r>
            <a:b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まずは三角形が成立するかどうかを判定</a:t>
            </a:r>
            <a:b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成立する方の分岐の中で、それがどんな三角形か判定</a:t>
            </a:r>
            <a:b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（条件が厳しい正三角形の判定を最初にやると良い）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前回の復習：条件分岐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955150" y="987825"/>
            <a:ext cx="6668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カラオケの１人あたりの料金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311700" y="987825"/>
            <a:ext cx="525900" cy="554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7918" y="132250"/>
            <a:ext cx="1513800" cy="166944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223525" y="1906200"/>
            <a:ext cx="2777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もし18歳以下なら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223525" y="2938200"/>
            <a:ext cx="2469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そうでなければ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590875" y="2384100"/>
            <a:ext cx="2469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１時間２００円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590875" y="3420650"/>
            <a:ext cx="2410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１時間５００円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3059875" y="2196350"/>
            <a:ext cx="2336700" cy="969900"/>
          </a:xfrm>
          <a:prstGeom prst="diamond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年齢が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18歳以下?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3618325" y="3519500"/>
            <a:ext cx="1219800" cy="661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１時間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２００円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5129275" y="3519500"/>
            <a:ext cx="1219800" cy="661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１時間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５００円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72" name="Google Shape;72;p14"/>
          <p:cNvCxnSpPr>
            <a:stCxn id="69" idx="2"/>
            <a:endCxn id="70" idx="0"/>
          </p:cNvCxnSpPr>
          <p:nvPr/>
        </p:nvCxnSpPr>
        <p:spPr>
          <a:xfrm>
            <a:off x="4228225" y="3166250"/>
            <a:ext cx="0" cy="353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3" name="Google Shape;73;p14"/>
          <p:cNvCxnSpPr/>
          <p:nvPr/>
        </p:nvCxnSpPr>
        <p:spPr>
          <a:xfrm>
            <a:off x="4228225" y="1855200"/>
            <a:ext cx="0" cy="353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4" name="Google Shape;74;p14"/>
          <p:cNvCxnSpPr/>
          <p:nvPr/>
        </p:nvCxnSpPr>
        <p:spPr>
          <a:xfrm>
            <a:off x="4228225" y="4180700"/>
            <a:ext cx="0" cy="639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5" name="Google Shape;75;p14"/>
          <p:cNvCxnSpPr>
            <a:stCxn id="69" idx="3"/>
            <a:endCxn id="71" idx="0"/>
          </p:cNvCxnSpPr>
          <p:nvPr/>
        </p:nvCxnSpPr>
        <p:spPr>
          <a:xfrm>
            <a:off x="5396575" y="2681300"/>
            <a:ext cx="342600" cy="8382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6" name="Google Shape;76;p14"/>
          <p:cNvCxnSpPr>
            <a:stCxn id="71" idx="2"/>
          </p:cNvCxnSpPr>
          <p:nvPr/>
        </p:nvCxnSpPr>
        <p:spPr>
          <a:xfrm>
            <a:off x="5739175" y="4180700"/>
            <a:ext cx="0" cy="286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" name="Google Shape;77;p14"/>
          <p:cNvCxnSpPr/>
          <p:nvPr/>
        </p:nvCxnSpPr>
        <p:spPr>
          <a:xfrm rot="10800000">
            <a:off x="4235504" y="4467509"/>
            <a:ext cx="15138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8" name="Google Shape;78;p14"/>
          <p:cNvSpPr txBox="1"/>
          <p:nvPr/>
        </p:nvSpPr>
        <p:spPr>
          <a:xfrm>
            <a:off x="4228225" y="3107200"/>
            <a:ext cx="609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Yes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5335525" y="2272550"/>
            <a:ext cx="502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No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0" name="Google Shape;80;p14"/>
          <p:cNvSpPr/>
          <p:nvPr/>
        </p:nvSpPr>
        <p:spPr>
          <a:xfrm>
            <a:off x="4685725" y="1906200"/>
            <a:ext cx="1018500" cy="353400"/>
          </a:xfrm>
          <a:prstGeom prst="wedgeRoundRectCallout">
            <a:avLst>
              <a:gd fmla="val -55617" name="adj1"/>
              <a:gd fmla="val 75129" name="adj2"/>
              <a:gd fmla="val 0" name="adj3"/>
            </a:avLst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条件式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1" name="Google Shape;81;p14"/>
          <p:cNvSpPr txBox="1"/>
          <p:nvPr/>
        </p:nvSpPr>
        <p:spPr>
          <a:xfrm>
            <a:off x="6640225" y="2958950"/>
            <a:ext cx="2203800" cy="1477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if (条件式) :</a:t>
            </a:r>
            <a:endParaRPr sz="21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Yesの時の処理</a:t>
            </a:r>
            <a:endParaRPr sz="21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else :</a:t>
            </a:r>
            <a:endParaRPr sz="21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Noの時の処理</a:t>
            </a:r>
            <a:endParaRPr sz="21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2" name="Google Shape;82;p14"/>
          <p:cNvSpPr txBox="1"/>
          <p:nvPr/>
        </p:nvSpPr>
        <p:spPr>
          <a:xfrm>
            <a:off x="6321925" y="2414775"/>
            <a:ext cx="2671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プログラムの構成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前回の復習：条件分岐</a:t>
            </a:r>
            <a:endParaRPr/>
          </a:p>
        </p:txBody>
      </p:sp>
      <p:sp>
        <p:nvSpPr>
          <p:cNvPr id="88" name="Google Shape;88;p15"/>
          <p:cNvSpPr txBox="1"/>
          <p:nvPr/>
        </p:nvSpPr>
        <p:spPr>
          <a:xfrm>
            <a:off x="955150" y="987825"/>
            <a:ext cx="6668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カラオケの１人あたりの料金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311700" y="987825"/>
            <a:ext cx="525900" cy="554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90" name="Google Shape;9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2250" y="132250"/>
            <a:ext cx="879485" cy="9699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5"/>
          <p:cNvSpPr/>
          <p:nvPr/>
        </p:nvSpPr>
        <p:spPr>
          <a:xfrm>
            <a:off x="316675" y="2196350"/>
            <a:ext cx="2336700" cy="969900"/>
          </a:xfrm>
          <a:prstGeom prst="diamond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年齢が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18歳以下?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2" name="Google Shape;92;p15"/>
          <p:cNvSpPr/>
          <p:nvPr/>
        </p:nvSpPr>
        <p:spPr>
          <a:xfrm>
            <a:off x="875125" y="3519500"/>
            <a:ext cx="1219800" cy="6612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１時間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２００円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3" name="Google Shape;93;p15"/>
          <p:cNvSpPr/>
          <p:nvPr/>
        </p:nvSpPr>
        <p:spPr>
          <a:xfrm>
            <a:off x="2386075" y="3519500"/>
            <a:ext cx="1219800" cy="6612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１時間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５００円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94" name="Google Shape;94;p15"/>
          <p:cNvCxnSpPr>
            <a:stCxn id="91" idx="2"/>
            <a:endCxn id="92" idx="0"/>
          </p:cNvCxnSpPr>
          <p:nvPr/>
        </p:nvCxnSpPr>
        <p:spPr>
          <a:xfrm>
            <a:off x="1485025" y="3166250"/>
            <a:ext cx="0" cy="353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5" name="Google Shape;95;p15"/>
          <p:cNvCxnSpPr/>
          <p:nvPr/>
        </p:nvCxnSpPr>
        <p:spPr>
          <a:xfrm>
            <a:off x="1485025" y="1855200"/>
            <a:ext cx="0" cy="353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6" name="Google Shape;96;p15"/>
          <p:cNvCxnSpPr/>
          <p:nvPr/>
        </p:nvCxnSpPr>
        <p:spPr>
          <a:xfrm>
            <a:off x="1485025" y="4180700"/>
            <a:ext cx="0" cy="639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7" name="Google Shape;97;p15"/>
          <p:cNvCxnSpPr>
            <a:stCxn id="91" idx="3"/>
            <a:endCxn id="93" idx="0"/>
          </p:cNvCxnSpPr>
          <p:nvPr/>
        </p:nvCxnSpPr>
        <p:spPr>
          <a:xfrm>
            <a:off x="2653375" y="2681300"/>
            <a:ext cx="342600" cy="8382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98" name="Google Shape;98;p15"/>
          <p:cNvCxnSpPr>
            <a:stCxn id="93" idx="2"/>
          </p:cNvCxnSpPr>
          <p:nvPr/>
        </p:nvCxnSpPr>
        <p:spPr>
          <a:xfrm>
            <a:off x="2995975" y="4180700"/>
            <a:ext cx="0" cy="286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" name="Google Shape;99;p15"/>
          <p:cNvCxnSpPr/>
          <p:nvPr/>
        </p:nvCxnSpPr>
        <p:spPr>
          <a:xfrm rot="10800000">
            <a:off x="1492304" y="4467509"/>
            <a:ext cx="15138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0" name="Google Shape;100;p15"/>
          <p:cNvSpPr txBox="1"/>
          <p:nvPr/>
        </p:nvSpPr>
        <p:spPr>
          <a:xfrm>
            <a:off x="1485025" y="3107200"/>
            <a:ext cx="609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99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Yes</a:t>
            </a:r>
            <a:endParaRPr sz="1800">
              <a:solidFill>
                <a:srgbClr val="FF99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2592325" y="2272550"/>
            <a:ext cx="502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No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2" name="Google Shape;102;p15"/>
          <p:cNvSpPr/>
          <p:nvPr/>
        </p:nvSpPr>
        <p:spPr>
          <a:xfrm>
            <a:off x="1942525" y="1906200"/>
            <a:ext cx="1018500" cy="353400"/>
          </a:xfrm>
          <a:prstGeom prst="wedgeRoundRectCallout">
            <a:avLst>
              <a:gd fmla="val -55617" name="adj1"/>
              <a:gd fmla="val 75129" name="adj2"/>
              <a:gd fmla="val 0" name="adj3"/>
            </a:avLst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条件式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03" name="Google Shape;10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81107" y="1507700"/>
            <a:ext cx="5200619" cy="23363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3723263" y="3875900"/>
            <a:ext cx="5316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コードを入力し、実行した後、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□の中に数字を入れて結果を確認しましょう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05" name="Google Shape;105;p15"/>
          <p:cNvCxnSpPr/>
          <p:nvPr/>
        </p:nvCxnSpPr>
        <p:spPr>
          <a:xfrm>
            <a:off x="4137859" y="2871791"/>
            <a:ext cx="5796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06" name="Google Shape;106;p15"/>
          <p:cNvCxnSpPr/>
          <p:nvPr/>
        </p:nvCxnSpPr>
        <p:spPr>
          <a:xfrm>
            <a:off x="4137859" y="3662633"/>
            <a:ext cx="5796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07" name="Google Shape;107;p15"/>
          <p:cNvCxnSpPr/>
          <p:nvPr/>
        </p:nvCxnSpPr>
        <p:spPr>
          <a:xfrm>
            <a:off x="3985459" y="4885116"/>
            <a:ext cx="5796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08" name="Google Shape;108;p15"/>
          <p:cNvSpPr txBox="1"/>
          <p:nvPr/>
        </p:nvSpPr>
        <p:spPr>
          <a:xfrm>
            <a:off x="4572000" y="4634475"/>
            <a:ext cx="446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インデント（Tabキーで挿入できる）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9" name="Google Shape;109;p15"/>
          <p:cNvSpPr txBox="1"/>
          <p:nvPr/>
        </p:nvSpPr>
        <p:spPr>
          <a:xfrm>
            <a:off x="3494669" y="4634475"/>
            <a:ext cx="426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※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4711500" y="2624490"/>
            <a:ext cx="3650400" cy="461700"/>
          </a:xfrm>
          <a:prstGeom prst="roundRect">
            <a:avLst>
              <a:gd fmla="val 11459" name="adj"/>
            </a:avLst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1" name="Google Shape;111;p15"/>
          <p:cNvSpPr/>
          <p:nvPr/>
        </p:nvSpPr>
        <p:spPr>
          <a:xfrm>
            <a:off x="4711500" y="3407018"/>
            <a:ext cx="3650400" cy="461700"/>
          </a:xfrm>
          <a:prstGeom prst="roundRect">
            <a:avLst>
              <a:gd fmla="val 11459" name="adj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4.1 </a:t>
            </a:r>
            <a:r>
              <a:rPr lang="ja"/>
              <a:t>入れ子になっている条件分岐</a:t>
            </a:r>
            <a:endParaRPr/>
          </a:p>
        </p:txBody>
      </p:sp>
      <p:pic>
        <p:nvPicPr>
          <p:cNvPr id="117" name="Google Shape;11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538" y="1521200"/>
            <a:ext cx="8715475" cy="347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6"/>
          <p:cNvSpPr txBox="1"/>
          <p:nvPr/>
        </p:nvSpPr>
        <p:spPr>
          <a:xfrm>
            <a:off x="223525" y="967100"/>
            <a:ext cx="885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条件分岐の中に、さらに条件分岐を作ることも可能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4.1 入れ子になっている条件分岐</a:t>
            </a:r>
            <a:endParaRPr/>
          </a:p>
        </p:txBody>
      </p:sp>
      <p:sp>
        <p:nvSpPr>
          <p:cNvPr id="124" name="Google Shape;124;p17"/>
          <p:cNvSpPr txBox="1"/>
          <p:nvPr/>
        </p:nvSpPr>
        <p:spPr>
          <a:xfrm>
            <a:off x="223525" y="967100"/>
            <a:ext cx="3635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例１：テスト結果の判定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5" name="Google Shape;125;p17"/>
          <p:cNvSpPr/>
          <p:nvPr/>
        </p:nvSpPr>
        <p:spPr>
          <a:xfrm>
            <a:off x="264950" y="1783625"/>
            <a:ext cx="2756925" cy="8643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数学の点数が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40点以上？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6" name="Google Shape;126;p17"/>
          <p:cNvSpPr/>
          <p:nvPr/>
        </p:nvSpPr>
        <p:spPr>
          <a:xfrm>
            <a:off x="605150" y="4037125"/>
            <a:ext cx="2076525" cy="364700"/>
          </a:xfrm>
          <a:prstGeom prst="flowChartProcess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数学も英語も合格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7" name="Google Shape;127;p17"/>
          <p:cNvSpPr/>
          <p:nvPr/>
        </p:nvSpPr>
        <p:spPr>
          <a:xfrm>
            <a:off x="264950" y="2910375"/>
            <a:ext cx="2756925" cy="8643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英語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の点数が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40点以上？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8" name="Google Shape;128;p17"/>
          <p:cNvSpPr/>
          <p:nvPr/>
        </p:nvSpPr>
        <p:spPr>
          <a:xfrm>
            <a:off x="2838900" y="4037125"/>
            <a:ext cx="1580700" cy="364700"/>
          </a:xfrm>
          <a:prstGeom prst="flowChartProcess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数学だけ合格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9" name="Google Shape;129;p17"/>
          <p:cNvSpPr/>
          <p:nvPr/>
        </p:nvSpPr>
        <p:spPr>
          <a:xfrm>
            <a:off x="4428463" y="2910375"/>
            <a:ext cx="2756925" cy="8643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英語の点数が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40点以上？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0" name="Google Shape;130;p17"/>
          <p:cNvSpPr/>
          <p:nvPr/>
        </p:nvSpPr>
        <p:spPr>
          <a:xfrm>
            <a:off x="5016575" y="4037125"/>
            <a:ext cx="1580700" cy="364700"/>
          </a:xfrm>
          <a:prstGeom prst="flowChartProcess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英語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だけ合格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1" name="Google Shape;131;p17"/>
          <p:cNvSpPr/>
          <p:nvPr/>
        </p:nvSpPr>
        <p:spPr>
          <a:xfrm>
            <a:off x="6743800" y="4037125"/>
            <a:ext cx="2267400" cy="364700"/>
          </a:xfrm>
          <a:prstGeom prst="flowChartProcess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数学も英語も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不合格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32" name="Google Shape;132;p17"/>
          <p:cNvCxnSpPr>
            <a:stCxn id="127" idx="3"/>
            <a:endCxn id="128" idx="0"/>
          </p:cNvCxnSpPr>
          <p:nvPr/>
        </p:nvCxnSpPr>
        <p:spPr>
          <a:xfrm>
            <a:off x="3021875" y="3342538"/>
            <a:ext cx="607500" cy="6945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3" name="Google Shape;133;p17"/>
          <p:cNvCxnSpPr>
            <a:stCxn id="125" idx="2"/>
            <a:endCxn id="127" idx="0"/>
          </p:cNvCxnSpPr>
          <p:nvPr/>
        </p:nvCxnSpPr>
        <p:spPr>
          <a:xfrm>
            <a:off x="1643413" y="2647950"/>
            <a:ext cx="0" cy="262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4" name="Google Shape;134;p17"/>
          <p:cNvCxnSpPr>
            <a:stCxn id="127" idx="2"/>
            <a:endCxn id="126" idx="0"/>
          </p:cNvCxnSpPr>
          <p:nvPr/>
        </p:nvCxnSpPr>
        <p:spPr>
          <a:xfrm>
            <a:off x="1643413" y="3774700"/>
            <a:ext cx="0" cy="262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5" name="Google Shape;135;p17"/>
          <p:cNvCxnSpPr>
            <a:stCxn id="125" idx="3"/>
            <a:endCxn id="129" idx="0"/>
          </p:cNvCxnSpPr>
          <p:nvPr/>
        </p:nvCxnSpPr>
        <p:spPr>
          <a:xfrm>
            <a:off x="3021875" y="2215788"/>
            <a:ext cx="2785200" cy="6945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6" name="Google Shape;136;p17"/>
          <p:cNvCxnSpPr>
            <a:stCxn id="129" idx="3"/>
            <a:endCxn id="131" idx="0"/>
          </p:cNvCxnSpPr>
          <p:nvPr/>
        </p:nvCxnSpPr>
        <p:spPr>
          <a:xfrm>
            <a:off x="7185388" y="3342538"/>
            <a:ext cx="692100" cy="6945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7" name="Google Shape;137;p17"/>
          <p:cNvCxnSpPr>
            <a:stCxn id="129" idx="2"/>
            <a:endCxn id="130" idx="0"/>
          </p:cNvCxnSpPr>
          <p:nvPr/>
        </p:nvCxnSpPr>
        <p:spPr>
          <a:xfrm>
            <a:off x="5806925" y="3774700"/>
            <a:ext cx="0" cy="262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8" name="Google Shape;138;p17"/>
          <p:cNvCxnSpPr>
            <a:endCxn id="125" idx="0"/>
          </p:cNvCxnSpPr>
          <p:nvPr/>
        </p:nvCxnSpPr>
        <p:spPr>
          <a:xfrm flipH="1">
            <a:off x="1643413" y="1510925"/>
            <a:ext cx="2400" cy="272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9" name="Google Shape;139;p17"/>
          <p:cNvCxnSpPr>
            <a:stCxn id="126" idx="2"/>
          </p:cNvCxnSpPr>
          <p:nvPr/>
        </p:nvCxnSpPr>
        <p:spPr>
          <a:xfrm>
            <a:off x="1643413" y="4401825"/>
            <a:ext cx="0" cy="59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0" name="Google Shape;140;p17"/>
          <p:cNvCxnSpPr>
            <a:stCxn id="128" idx="2"/>
          </p:cNvCxnSpPr>
          <p:nvPr/>
        </p:nvCxnSpPr>
        <p:spPr>
          <a:xfrm>
            <a:off x="3629250" y="4401825"/>
            <a:ext cx="0" cy="239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1" name="Google Shape;141;p17"/>
          <p:cNvCxnSpPr/>
          <p:nvPr/>
        </p:nvCxnSpPr>
        <p:spPr>
          <a:xfrm>
            <a:off x="5806925" y="4401825"/>
            <a:ext cx="0" cy="239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2" name="Google Shape;142;p17"/>
          <p:cNvCxnSpPr/>
          <p:nvPr/>
        </p:nvCxnSpPr>
        <p:spPr>
          <a:xfrm>
            <a:off x="7877500" y="4401825"/>
            <a:ext cx="0" cy="239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3" name="Google Shape;143;p17"/>
          <p:cNvCxnSpPr/>
          <p:nvPr/>
        </p:nvCxnSpPr>
        <p:spPr>
          <a:xfrm rot="10800000">
            <a:off x="1660604" y="4641134"/>
            <a:ext cx="62163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4" name="Google Shape;144;p17"/>
          <p:cNvSpPr txBox="1"/>
          <p:nvPr/>
        </p:nvSpPr>
        <p:spPr>
          <a:xfrm>
            <a:off x="1660600" y="2489530"/>
            <a:ext cx="32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99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FF99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5" name="Google Shape;145;p17"/>
          <p:cNvSpPr txBox="1"/>
          <p:nvPr/>
        </p:nvSpPr>
        <p:spPr>
          <a:xfrm>
            <a:off x="1660600" y="3675088"/>
            <a:ext cx="32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6" name="Google Shape;146;p17"/>
          <p:cNvSpPr txBox="1"/>
          <p:nvPr/>
        </p:nvSpPr>
        <p:spPr>
          <a:xfrm>
            <a:off x="3044538" y="2926500"/>
            <a:ext cx="32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7" name="Google Shape;147;p17"/>
          <p:cNvSpPr txBox="1"/>
          <p:nvPr/>
        </p:nvSpPr>
        <p:spPr>
          <a:xfrm>
            <a:off x="3044538" y="1837150"/>
            <a:ext cx="32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4A86E8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4A86E8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8" name="Google Shape;148;p17"/>
          <p:cNvSpPr txBox="1"/>
          <p:nvPr/>
        </p:nvSpPr>
        <p:spPr>
          <a:xfrm>
            <a:off x="5806925" y="3675088"/>
            <a:ext cx="32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9" name="Google Shape;149;p17"/>
          <p:cNvSpPr txBox="1"/>
          <p:nvPr/>
        </p:nvSpPr>
        <p:spPr>
          <a:xfrm>
            <a:off x="7185388" y="2926500"/>
            <a:ext cx="32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0" name="Google Shape;150;p17"/>
          <p:cNvSpPr/>
          <p:nvPr/>
        </p:nvSpPr>
        <p:spPr>
          <a:xfrm>
            <a:off x="264525" y="2862950"/>
            <a:ext cx="4188300" cy="1539000"/>
          </a:xfrm>
          <a:prstGeom prst="roundRect">
            <a:avLst>
              <a:gd fmla="val 11459" name="adj"/>
            </a:avLst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1" name="Google Shape;151;p17"/>
          <p:cNvSpPr/>
          <p:nvPr/>
        </p:nvSpPr>
        <p:spPr>
          <a:xfrm>
            <a:off x="4572000" y="2862950"/>
            <a:ext cx="4439100" cy="1539000"/>
          </a:xfrm>
          <a:prstGeom prst="roundRect">
            <a:avLst>
              <a:gd fmla="val 11459" name="adj"/>
            </a:avLst>
          </a:prstGeom>
          <a:noFill/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4.1 入れ子になっている条件分岐</a:t>
            </a:r>
            <a:endParaRPr/>
          </a:p>
        </p:txBody>
      </p:sp>
      <p:sp>
        <p:nvSpPr>
          <p:cNvPr id="157" name="Google Shape;157;p18"/>
          <p:cNvSpPr txBox="1"/>
          <p:nvPr/>
        </p:nvSpPr>
        <p:spPr>
          <a:xfrm>
            <a:off x="223525" y="967100"/>
            <a:ext cx="3635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例１：テスト結果の判定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58" name="Google Shape;15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000" y="1521200"/>
            <a:ext cx="5167450" cy="3556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9" name="Google Shape;159;p18"/>
          <p:cNvCxnSpPr/>
          <p:nvPr/>
        </p:nvCxnSpPr>
        <p:spPr>
          <a:xfrm>
            <a:off x="793575" y="2748100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0" name="Google Shape;160;p18"/>
          <p:cNvCxnSpPr/>
          <p:nvPr/>
        </p:nvCxnSpPr>
        <p:spPr>
          <a:xfrm>
            <a:off x="793575" y="3042000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1" name="Google Shape;161;p18"/>
          <p:cNvCxnSpPr/>
          <p:nvPr/>
        </p:nvCxnSpPr>
        <p:spPr>
          <a:xfrm>
            <a:off x="1190475" y="3042000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2" name="Google Shape;162;p18"/>
          <p:cNvCxnSpPr/>
          <p:nvPr/>
        </p:nvCxnSpPr>
        <p:spPr>
          <a:xfrm>
            <a:off x="793575" y="3600425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3" name="Google Shape;163;p18"/>
          <p:cNvCxnSpPr/>
          <p:nvPr/>
        </p:nvCxnSpPr>
        <p:spPr>
          <a:xfrm>
            <a:off x="1190475" y="3600425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4" name="Google Shape;164;p18"/>
          <p:cNvCxnSpPr/>
          <p:nvPr/>
        </p:nvCxnSpPr>
        <p:spPr>
          <a:xfrm>
            <a:off x="793575" y="3321246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5" name="Google Shape;165;p18"/>
          <p:cNvCxnSpPr/>
          <p:nvPr/>
        </p:nvCxnSpPr>
        <p:spPr>
          <a:xfrm>
            <a:off x="793575" y="4117516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6" name="Google Shape;166;p18"/>
          <p:cNvCxnSpPr/>
          <p:nvPr/>
        </p:nvCxnSpPr>
        <p:spPr>
          <a:xfrm>
            <a:off x="793575" y="4411416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7" name="Google Shape;167;p18"/>
          <p:cNvCxnSpPr/>
          <p:nvPr/>
        </p:nvCxnSpPr>
        <p:spPr>
          <a:xfrm>
            <a:off x="1190475" y="4411416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8" name="Google Shape;168;p18"/>
          <p:cNvCxnSpPr/>
          <p:nvPr/>
        </p:nvCxnSpPr>
        <p:spPr>
          <a:xfrm>
            <a:off x="793575" y="4969841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9" name="Google Shape;169;p18"/>
          <p:cNvCxnSpPr/>
          <p:nvPr/>
        </p:nvCxnSpPr>
        <p:spPr>
          <a:xfrm>
            <a:off x="1190475" y="4969841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70" name="Google Shape;170;p18"/>
          <p:cNvCxnSpPr/>
          <p:nvPr/>
        </p:nvCxnSpPr>
        <p:spPr>
          <a:xfrm>
            <a:off x="793575" y="4690662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71" name="Google Shape;171;p18"/>
          <p:cNvCxnSpPr/>
          <p:nvPr/>
        </p:nvCxnSpPr>
        <p:spPr>
          <a:xfrm>
            <a:off x="5775425" y="1631216"/>
            <a:ext cx="396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72" name="Google Shape;172;p18"/>
          <p:cNvSpPr txBox="1"/>
          <p:nvPr/>
        </p:nvSpPr>
        <p:spPr>
          <a:xfrm>
            <a:off x="6172325" y="1377275"/>
            <a:ext cx="1498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インデント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3" name="Google Shape;173;p18"/>
          <p:cNvSpPr txBox="1"/>
          <p:nvPr/>
        </p:nvSpPr>
        <p:spPr>
          <a:xfrm>
            <a:off x="5775425" y="1771350"/>
            <a:ext cx="3291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分岐の階層が深くなるほど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インデントの数が増える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4" name="Google Shape;174;p18"/>
          <p:cNvSpPr txBox="1"/>
          <p:nvPr/>
        </p:nvSpPr>
        <p:spPr>
          <a:xfrm>
            <a:off x="5775425" y="2641800"/>
            <a:ext cx="3291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※インデントはキーボード　のTabキーで挿入できる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5" name="Google Shape;175;p18"/>
          <p:cNvSpPr/>
          <p:nvPr/>
        </p:nvSpPr>
        <p:spPr>
          <a:xfrm>
            <a:off x="1190475" y="2593200"/>
            <a:ext cx="4437900" cy="1168800"/>
          </a:xfrm>
          <a:prstGeom prst="roundRect">
            <a:avLst>
              <a:gd fmla="val 8791" name="adj"/>
            </a:avLst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6" name="Google Shape;176;p18"/>
          <p:cNvSpPr/>
          <p:nvPr/>
        </p:nvSpPr>
        <p:spPr>
          <a:xfrm>
            <a:off x="1190475" y="3975000"/>
            <a:ext cx="4437900" cy="1168800"/>
          </a:xfrm>
          <a:prstGeom prst="roundRect">
            <a:avLst>
              <a:gd fmla="val 8791" name="adj"/>
            </a:avLst>
          </a:prstGeom>
          <a:noFill/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4.1 入れ子になっている条件分岐</a:t>
            </a:r>
            <a:endParaRPr/>
          </a:p>
        </p:txBody>
      </p:sp>
      <p:sp>
        <p:nvSpPr>
          <p:cNvPr id="182" name="Google Shape;182;p19"/>
          <p:cNvSpPr txBox="1"/>
          <p:nvPr/>
        </p:nvSpPr>
        <p:spPr>
          <a:xfrm>
            <a:off x="223525" y="967100"/>
            <a:ext cx="3876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問１：西暦から和歴を判定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83" name="Google Shape;18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675" y="1454875"/>
            <a:ext cx="4239175" cy="279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1621" y="4384634"/>
            <a:ext cx="2053200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9"/>
          <p:cNvSpPr txBox="1"/>
          <p:nvPr/>
        </p:nvSpPr>
        <p:spPr>
          <a:xfrm>
            <a:off x="622675" y="4325850"/>
            <a:ext cx="1369200" cy="4617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実行結果例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86" name="Google Shape;186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84850" y="1454875"/>
            <a:ext cx="3876600" cy="2719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19"/>
          <p:cNvPicPr preferRelativeResize="0"/>
          <p:nvPr/>
        </p:nvPicPr>
        <p:blipFill rotWithShape="1">
          <a:blip r:embed="rId6">
            <a:alphaModFix/>
          </a:blip>
          <a:srcRect b="15932" l="29117" r="28251" t="17347"/>
          <a:stretch/>
        </p:blipFill>
        <p:spPr>
          <a:xfrm>
            <a:off x="1231025" y="2071825"/>
            <a:ext cx="1193775" cy="30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19"/>
          <p:cNvPicPr preferRelativeResize="0"/>
          <p:nvPr/>
        </p:nvPicPr>
        <p:blipFill rotWithShape="1">
          <a:blip r:embed="rId6">
            <a:alphaModFix/>
          </a:blip>
          <a:srcRect b="15932" l="29117" r="28251" t="17347"/>
          <a:stretch/>
        </p:blipFill>
        <p:spPr>
          <a:xfrm>
            <a:off x="1352425" y="3020996"/>
            <a:ext cx="2053200" cy="55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19"/>
          <p:cNvPicPr preferRelativeResize="0"/>
          <p:nvPr/>
        </p:nvPicPr>
        <p:blipFill rotWithShape="1">
          <a:blip r:embed="rId6">
            <a:alphaModFix/>
          </a:blip>
          <a:srcRect b="15932" l="29117" r="28251" t="17347"/>
          <a:stretch/>
        </p:blipFill>
        <p:spPr>
          <a:xfrm>
            <a:off x="1352425" y="3666075"/>
            <a:ext cx="2512550" cy="55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19"/>
          <p:cNvPicPr preferRelativeResize="0"/>
          <p:nvPr/>
        </p:nvPicPr>
        <p:blipFill rotWithShape="1">
          <a:blip r:embed="rId6">
            <a:alphaModFix/>
          </a:blip>
          <a:srcRect b="15932" l="29117" r="28251" t="17347"/>
          <a:stretch/>
        </p:blipFill>
        <p:spPr>
          <a:xfrm>
            <a:off x="2174751" y="2409804"/>
            <a:ext cx="485175" cy="30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4.2 </a:t>
            </a:r>
            <a:r>
              <a:rPr lang="ja"/>
              <a:t>論理演算子を使った条件処理</a:t>
            </a:r>
            <a:endParaRPr/>
          </a:p>
        </p:txBody>
      </p:sp>
      <p:sp>
        <p:nvSpPr>
          <p:cNvPr id="196" name="Google Shape;196;p20"/>
          <p:cNvSpPr txBox="1"/>
          <p:nvPr/>
        </p:nvSpPr>
        <p:spPr>
          <a:xfrm>
            <a:off x="223525" y="1069950"/>
            <a:ext cx="5111100" cy="5541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１つのifで複数の条件を判定したい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7" name="Google Shape;197;p20"/>
          <p:cNvSpPr txBox="1"/>
          <p:nvPr/>
        </p:nvSpPr>
        <p:spPr>
          <a:xfrm>
            <a:off x="299725" y="1624050"/>
            <a:ext cx="7623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論理演算子（数学でいう「かつ」「または」）を使用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98" name="Google Shape;19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78150"/>
            <a:ext cx="8870776" cy="128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4.2 論理演算子を使った条件処理</a:t>
            </a:r>
            <a:endParaRPr/>
          </a:p>
        </p:txBody>
      </p:sp>
      <p:sp>
        <p:nvSpPr>
          <p:cNvPr id="204" name="Google Shape;204;p21"/>
          <p:cNvSpPr txBox="1"/>
          <p:nvPr/>
        </p:nvSpPr>
        <p:spPr>
          <a:xfrm>
            <a:off x="223525" y="967100"/>
            <a:ext cx="6036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：テスト結果の判定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（例１の改造版）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05" name="Google Shape;20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8800" y="2075300"/>
            <a:ext cx="5195225" cy="2439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1"/>
          <p:cNvSpPr txBox="1"/>
          <p:nvPr/>
        </p:nvSpPr>
        <p:spPr>
          <a:xfrm>
            <a:off x="580200" y="1521200"/>
            <a:ext cx="695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数学と英語が両方とも４０点以上なら合格と判定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7" name="Google Shape;207;p21"/>
          <p:cNvSpPr/>
          <p:nvPr/>
        </p:nvSpPr>
        <p:spPr>
          <a:xfrm>
            <a:off x="3012625" y="3086100"/>
            <a:ext cx="499800" cy="3675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8" name="Google Shape;208;p21"/>
          <p:cNvSpPr/>
          <p:nvPr/>
        </p:nvSpPr>
        <p:spPr>
          <a:xfrm>
            <a:off x="6451425" y="2495550"/>
            <a:ext cx="1557600" cy="778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「かつ」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に相当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09" name="Google Shape;209;p21"/>
          <p:cNvCxnSpPr>
            <a:stCxn id="208" idx="1"/>
            <a:endCxn id="207" idx="0"/>
          </p:cNvCxnSpPr>
          <p:nvPr/>
        </p:nvCxnSpPr>
        <p:spPr>
          <a:xfrm flipH="1">
            <a:off x="3262425" y="2884950"/>
            <a:ext cx="3189000" cy="201300"/>
          </a:xfrm>
          <a:prstGeom prst="bentConnector2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